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36" r:id="rId2"/>
    <p:sldId id="310" r:id="rId3"/>
    <p:sldId id="332" r:id="rId4"/>
    <p:sldId id="333" r:id="rId5"/>
    <p:sldId id="334" r:id="rId6"/>
    <p:sldId id="335" r:id="rId7"/>
    <p:sldId id="337" r:id="rId8"/>
    <p:sldId id="338" r:id="rId9"/>
    <p:sldId id="330" r:id="rId10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5C546"/>
    <a:srgbClr val="B4B24E"/>
    <a:srgbClr val="0066FF"/>
    <a:srgbClr val="006666"/>
    <a:srgbClr val="007471"/>
    <a:srgbClr val="007D7A"/>
    <a:srgbClr val="003E3D"/>
    <a:srgbClr val="FFFF09"/>
    <a:srgbClr val="00C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4758A-8EBE-4E14-8335-08C1DD31E3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271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E444-1371-4FCF-A07A-0251CB15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1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81"/>
            <a:ext cx="8534400" cy="885827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834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2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D728-BBF9-4B2E-BFA0-EC271AF8123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8025-4487-4FB9-9AB5-EC6EF66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3677"/>
            <a:ext cx="12192000" cy="1274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4C1FA-1823-4B88-AB7B-B8274F455DC5}"/>
              </a:ext>
            </a:extLst>
          </p:cNvPr>
          <p:cNvSpPr txBox="1"/>
          <p:nvPr/>
        </p:nvSpPr>
        <p:spPr>
          <a:xfrm>
            <a:off x="2846797" y="5797549"/>
            <a:ext cx="6498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www.coastbd.net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7958"/>
            <a:ext cx="12192001" cy="41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1115" y="-17847"/>
            <a:ext cx="485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chemeClr val="accent6">
                    <a:lumMod val="50000"/>
                  </a:schemeClr>
                </a:solidFill>
              </a:rPr>
              <a:t>CoP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 29 Outcome and Civil Society's Opinions on Future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93"/>
            <a:ext cx="6887183" cy="260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0528"/>
            <a:ext cx="12192000" cy="615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89" y="270475"/>
            <a:ext cx="718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1.5 Degree Temperature Goal [Mitigation is Obscure]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87" y="1118003"/>
            <a:ext cx="6773496" cy="244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Negotiation outcome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Countries failed to reach consensus on how to transition away from fossil fuels [outcome from last year's climate summit]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Forceful effort to remove the text “Ending Fossil Fuel” by Saudi Arabia but not happened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Progress is not reviewed rather the issue is ultimately struck or postponed to the next negotiating sessions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058" y="519197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Our Recommendation</a:t>
            </a:r>
          </a:p>
          <a:p>
            <a:r>
              <a:rPr lang="en-US" sz="1900" dirty="0"/>
              <a:t>-   Bangladesh review NDC-03 according to its own capacities [Not to be ambitious]</a:t>
            </a:r>
          </a:p>
          <a:p>
            <a:r>
              <a:rPr lang="en-US" sz="1900" dirty="0"/>
              <a:t>-   NDCs-03 of polluting countries must be ambitious by 2025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2722">
            <a:off x="7478734" y="1939971"/>
            <a:ext cx="4447731" cy="3007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89" y="3517370"/>
            <a:ext cx="7188740" cy="170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Observation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Mitigation needs to achieve NDCs by 2030 around US$455-584b annually</a:t>
            </a:r>
            <a:endParaRPr lang="en-US" sz="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81.5% of fossil-fuel used globally as energy in 2023-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[World Energy Report]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NDCs targets of polluting countries still confusing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[2060-2070, etc.]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1115" y="-17847"/>
            <a:ext cx="485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chemeClr val="accent6">
                    <a:lumMod val="50000"/>
                  </a:schemeClr>
                </a:solidFill>
              </a:rPr>
              <a:t>CoP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 29 Outcome and Civil Society's Opinions on Future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67531"/>
            <a:ext cx="7052553" cy="298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7336"/>
            <a:ext cx="12192000" cy="690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4743"/>
            <a:ext cx="718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Carbon markets under Article 6 of the Paris Agreement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905" y="1622199"/>
            <a:ext cx="8247434" cy="435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Negotiation outcome</a:t>
            </a:r>
          </a:p>
          <a:p>
            <a:pPr>
              <a:lnSpc>
                <a:spcPct val="107000"/>
              </a:lnSpc>
            </a:pPr>
            <a:endParaRPr lang="en-US" sz="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Agreed to fully implement carbon market after a decade of discussions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 the Article 6.2, country-to-country will be able to easily carbon trading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 Article 6.4, each country will develop carbon-centric market mechanism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8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Observation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Adverse effects on poor, indigenous peoples, and small farmers in MVCs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Although this benefited big countries, it is unlikely to benefit smaller countries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Bangladesh prepared for the carbon trading mechanism?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Possibilities Bangladesh will be exploited by developed countries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priority for Bangladesh adaptation or mitigation?</a:t>
            </a:r>
          </a:p>
          <a:p>
            <a:pPr>
              <a:lnSpc>
                <a:spcPct val="107000"/>
              </a:lnSpc>
            </a:pPr>
            <a:r>
              <a:rPr lang="en-US" sz="8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Recommendation</a:t>
            </a:r>
          </a:p>
          <a:p>
            <a:pPr>
              <a:lnSpc>
                <a:spcPct val="107000"/>
              </a:lnSpc>
            </a:pP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Bangladesh must prioritize adaptation, not carbon markets</a:t>
            </a: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421" y="2354095"/>
            <a:ext cx="3884579" cy="38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1115" y="-17847"/>
            <a:ext cx="485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chemeClr val="accent6">
                    <a:lumMod val="50000"/>
                  </a:schemeClr>
                </a:solidFill>
              </a:rPr>
              <a:t>CoP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 29 Outcome and Civil Society's Opinions on Future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472" y="934930"/>
            <a:ext cx="6206248" cy="26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2629"/>
            <a:ext cx="12192000" cy="585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4911" y="473264"/>
            <a:ext cx="6313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Finance; New Collective Quantified Goal [NCQG]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95" y="1239044"/>
            <a:ext cx="6206248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Negotiation outcome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$300 billion pledged is so far from the 1.3 trillion demands of MVC's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Developed world will scale up finance $1 trillion if come from private or MDB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Observation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understandable whether $300b is loan, grant or highly concessional based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modalities has not been decided [is it IFIs or G-G agency or GCF criteria]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funding 100% debt-based</a:t>
            </a:r>
          </a:p>
        </p:txBody>
      </p:sp>
      <p:pic>
        <p:nvPicPr>
          <p:cNvPr id="8" name="Picture 7" descr="C:\Users\hp\Downloads\chn-1-24081715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5" y="-9798"/>
            <a:ext cx="2279516" cy="12488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0518" y="5051821"/>
            <a:ext cx="8356060" cy="109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Recommendation</a:t>
            </a:r>
          </a:p>
          <a:p>
            <a:pPr>
              <a:lnSpc>
                <a:spcPct val="107000"/>
              </a:lnSpc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clear climate Finance definition [Which is climate finance which not]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Bangladesh should avoid debt-based plans; plan have to own resources based</a:t>
            </a: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365" y="2340146"/>
            <a:ext cx="5275635" cy="29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1115" y="-17847"/>
            <a:ext cx="485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chemeClr val="accent6">
                    <a:lumMod val="50000"/>
                  </a:schemeClr>
                </a:solidFill>
              </a:rPr>
              <a:t>CoP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 29 Outcome and Civil Society's Opinions on Future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088"/>
            <a:ext cx="4260715" cy="23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0528"/>
            <a:ext cx="12192000" cy="4474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84793"/>
            <a:ext cx="4445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Global Goal on Adaptation [GGA]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674" y="1681370"/>
            <a:ext cx="7623442" cy="292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Negotiation outcome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Countries agreed a two-year work program to determine the indicators would be used to measure progress of GGA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Observation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divided happened and negotiation stuck while indicators for "means of implementation," refers to capacity-building, technology transfer and financial support for developing countries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financial commitment for adaptation [Annually needs US$ 215-387b 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674" y="4606017"/>
            <a:ext cx="11097858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Recommendation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 lobby for declaration separate $300b pledged fund for Adaptation &amp; Mitigation [50:50]</a:t>
            </a:r>
          </a:p>
          <a:p>
            <a:pPr>
              <a:lnSpc>
                <a:spcPct val="107000"/>
              </a:lnSpc>
            </a:pPr>
            <a:endParaRPr lang="en-US" sz="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 of GGA not defined; lobbying to set adaptation &amp; resilience indicators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Adopt regional based NAP by participatory process in coordination with national budget</a:t>
            </a: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3388">
            <a:off x="8471981" y="1007896"/>
            <a:ext cx="3447614" cy="1776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2997">
            <a:off x="7951688" y="2740672"/>
            <a:ext cx="3464234" cy="20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1115" y="40287"/>
            <a:ext cx="485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chemeClr val="accent6">
                    <a:lumMod val="50000"/>
                  </a:schemeClr>
                </a:solidFill>
              </a:rPr>
              <a:t>CoP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 29 Outcome and Civil Society's Opinions on Future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3730"/>
            <a:ext cx="3983236" cy="244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5974"/>
            <a:ext cx="12192000" cy="64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49" y="377479"/>
            <a:ext cx="398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Loss and Damage Fund 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 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221" y="1578664"/>
            <a:ext cx="7230894" cy="399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Negotiation outcome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negotiation crashed by developed countries saying the “L&amp;D” agenda is finished in </a:t>
            </a:r>
            <a:r>
              <a:rPr lang="en-US" sz="1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28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Observation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 729 million USD pledged to the fund which is far from the $ 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447-$ 894b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yearly losses and damages anticipated by 2030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the fund start work from the next 2025 to disburse but question its process and easy accessibility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Opinion/Recommendation/ Role for BD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Bangladesh need to assess non-economic loss &amp; damage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Lobby for easy access modality of L&amp;D Fund not like GCF</a:t>
            </a: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6987">
            <a:off x="7495814" y="940982"/>
            <a:ext cx="3756549" cy="2221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9814">
            <a:off x="8082581" y="3188958"/>
            <a:ext cx="3758957" cy="22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1115" y="-17847"/>
            <a:ext cx="485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chemeClr val="accent6">
                    <a:lumMod val="50000"/>
                  </a:schemeClr>
                </a:solidFill>
              </a:rPr>
              <a:t>CoP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 29 Outcome and Civil Society's Opinions on Future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1006"/>
            <a:ext cx="6819090" cy="225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5974"/>
            <a:ext cx="12192000" cy="64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49" y="519341"/>
            <a:ext cx="7217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Transparency &amp; reporting under the article-13 of PA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548" y="1374025"/>
            <a:ext cx="6731541" cy="493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Negotiation outcome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Due Biennial transparency report (BTR) at COP-29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Parties will submit BTR once every 2 years but only 13 Parties have submitted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Observation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Enhanced Transparency Framework (ETF) reporting tools to assess effectively state wise progress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 countries lack their own transparency [Double counting in mitigation funds]</a:t>
            </a:r>
          </a:p>
          <a:p>
            <a:pPr>
              <a:lnSpc>
                <a:spcPct val="107000"/>
              </a:lnSpc>
            </a:pPr>
            <a:r>
              <a:rPr lang="en-US" sz="8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Recommendation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 country must submitted on its Economy-Wide Carbon</a:t>
            </a:r>
          </a:p>
          <a:p>
            <a:pPr>
              <a:lnSpc>
                <a:spcPct val="107000"/>
              </a:lnSpc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Reduction Achievement Report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clear climate Finance definition to avoid double counting and transparency  </a:t>
            </a: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637" y="4163438"/>
            <a:ext cx="5285363" cy="1961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368" y="2315183"/>
            <a:ext cx="3172223" cy="17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236"/>
            <a:ext cx="485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chemeClr val="accent6">
                    <a:lumMod val="50000"/>
                  </a:schemeClr>
                </a:solidFill>
              </a:rPr>
              <a:t>CoP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 29 Outcome and Civil Society's Opinions on Future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5519"/>
            <a:ext cx="6819090" cy="225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5974"/>
            <a:ext cx="12192000" cy="64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54764"/>
            <a:ext cx="7217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Recommendation for Next Role of Bangladesh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309" y="1946693"/>
            <a:ext cx="762648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Bangladesh need to focus on self-dependent climate plan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previous plans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based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Participatory process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 driven locally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Enhance good governance</a:t>
            </a:r>
            <a:endParaRPr lang="en-US" sz="22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464B8-B2E9-4278-9BFE-EE9F1D3B33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0597">
            <a:off x="9194896" y="294695"/>
            <a:ext cx="2155765" cy="2652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44" y="3271894"/>
            <a:ext cx="6267855" cy="28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3557"/>
            <a:ext cx="12192000" cy="19844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18602" y="5508970"/>
            <a:ext cx="45397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Let’s discuss……..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1" b="11086"/>
          <a:stretch/>
        </p:blipFill>
        <p:spPr>
          <a:xfrm>
            <a:off x="12970" y="77821"/>
            <a:ext cx="12179030" cy="46973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868815"/>
            <a:ext cx="119423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Adaptation is priority for Bangladesh to protect lives and livelihoods of millions of people…..</a:t>
            </a:r>
          </a:p>
        </p:txBody>
      </p:sp>
    </p:spTree>
    <p:extLst>
      <p:ext uri="{BB962C8B-B14F-4D97-AF65-F5344CB8AC3E}">
        <p14:creationId xmlns:p14="http://schemas.microsoft.com/office/powerpoint/2010/main" val="12260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777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Abarul Islam</cp:lastModifiedBy>
  <cp:revision>539</cp:revision>
  <cp:lastPrinted>2024-12-04T12:13:41Z</cp:lastPrinted>
  <dcterms:created xsi:type="dcterms:W3CDTF">2022-05-10T07:17:46Z</dcterms:created>
  <dcterms:modified xsi:type="dcterms:W3CDTF">2024-12-05T11:05:36Z</dcterms:modified>
</cp:coreProperties>
</file>